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  <p:sldMasterId id="2147483662" r:id="rId14"/>
    <p:sldMasterId id="2147483663" r:id="rId15"/>
    <p:sldMasterId id="2147483831" r:id="rId16"/>
    <p:sldMasterId id="2147483843" r:id="rId17"/>
  </p:sldMasterIdLst>
  <p:notesMasterIdLst>
    <p:notesMasterId r:id="rId27"/>
  </p:notesMasterIdLst>
  <p:sldIdLst>
    <p:sldId id="294" r:id="rId18"/>
    <p:sldId id="295" r:id="rId19"/>
    <p:sldId id="296" r:id="rId20"/>
    <p:sldId id="307" r:id="rId21"/>
    <p:sldId id="308" r:id="rId22"/>
    <p:sldId id="309" r:id="rId23"/>
    <p:sldId id="310" r:id="rId24"/>
    <p:sldId id="311" r:id="rId25"/>
    <p:sldId id="312" r:id="rId26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u="sng" kern="1200">
        <a:solidFill>
          <a:schemeClr val="hlink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73" d="100"/>
          <a:sy n="73" d="100"/>
        </p:scale>
        <p:origin x="-128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00642-C45E-4077-9521-97335A549F98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3376E-9C02-4A62-85C9-834EFB0C47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39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2FDAD-CDCC-4693-9C2E-83CC9C792A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F4B07-869C-4321-AE87-32236CC4BD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50360-3F1B-4E31-A03E-F108B28D5D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F24AF-7C52-4AEB-9C79-0B73DD4FDD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6469-1257-4EE8-88A3-344F8DC99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4FF0-653B-4A3E-BE66-BBB23FC002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8FE9-73CA-4D5B-AA1E-0876100DEF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D4739-1F83-40D1-B239-2A87486A84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8D0D-0A6E-4BA2-AB78-50F7D5ACE0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6165-4934-4C77-959E-CE046B818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>
            <a:lvl1pPr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05623-146E-4D33-AD3C-45B6FF2841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E5B23-E8DF-4A2D-B734-4214C7F6DF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A9A2-6FAA-4450-ABF3-3DE66CFAA8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803C7-C55B-4801-8F81-6EE827D0C6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52FC3-1D15-4808-94BF-BEC35DB937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1564B-6624-49C8-AB96-05EA552C9D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BD1CA-CF37-460B-BE3F-68611A8538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60860-F65A-46BA-A2AB-44A01590E4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2AEC2-968C-4B81-B45A-A870317A7F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A8241-51DA-4DAC-ABD6-153CB2B7EB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63684-5EE7-4B36-BED2-AF7B4AE28C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87AE0-E904-41C5-9348-4C0C467E1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9AF84-3A44-4E98-98B4-1ECC233C72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2232E-1EEF-4EF5-B105-50506851C7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8CCD3-03C1-43C5-BC8E-96BF8D6F42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8A16C-77E7-41B5-9A1A-0F9150BF4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A0B5C-6979-4C18-A6E6-837965AAAE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4F38D-CB8E-438B-ABA0-D8365BFF1B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D69DE-CB0D-4DA4-BA59-44E604862D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FA2B8-5C5F-4C81-94CB-280176B6E6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203AD-57B1-4A24-8F4B-187FB1F19B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A2A7-8A74-46D7-A129-9656B14862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25734-B4AB-4136-A2FC-4AE104CA43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01770-8A51-450B-BF4C-39343E229E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DF6DF-99E5-4EF6-9FE5-92BB5AFAE7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9134-FD7B-4408-96D3-2C0D88693D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49EA1-055E-460E-841E-06A84FC043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FA37E-898D-4197-AA48-A00D909D4E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858B0-66E6-4804-B0AE-AB027A5723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46B1E-0B5E-47F6-A9DF-BC685EB038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64CA8-7D29-43D5-B595-E3433F0B59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6D353-7D6A-41A7-8A5B-5536E5D272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C261A-156A-44F7-8B28-B591BB2BD7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74B0C-135D-441C-B126-26E3C0C756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332A8-2FC2-4D87-B7C9-E8C36E6DE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DB80A-70CF-4821-A6D9-A7DAAFE81B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C1A89-FFCF-428C-8067-70FC57D04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36DD5-9289-4368-946C-9C068DF9F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DDB8-75DF-44FA-9907-0B4B2523B8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B6DD6-FD35-4238-9B18-A9A5DE321C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AA32E-9292-4F3A-8D81-BDAA21856F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A8AC4-E630-4CC2-8E24-1580619EB8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8CA0-FFEE-476B-B1D4-D348DAFD51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BFF1D-0A00-44F4-9A9B-4B977ACB2A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F8C2-FE8E-4C88-A17F-DB587FF7A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DBB10-911E-42C8-9E92-011C8FF41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CC694-0B25-47F4-A7DB-7A43434B6B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AB2E2-71D7-42FD-AB51-42F6E17BDA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59E29-F4B0-4035-AC14-4D85490CF4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38919-D444-48FF-8629-321E52D09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78C11-A987-4621-B59B-E5CCBFCC3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ED940-907F-4270-8971-856A14F63C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75F58-20FA-423A-AD31-5577CF5329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C63EE-9582-4146-9523-C99C1F7F0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D86EF-C736-414A-85BF-BE0239AD08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41568-A554-4E9A-ABDB-141E3D4A39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DB613-D401-4221-B592-5F46BC6F5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2C02E-0129-4A36-AD07-F61119885B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F188A-5708-4DE1-81B7-05A57E75CB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3CE09-9F84-4B2E-B0D3-9EE57388F7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0CA0A-21D6-4CB1-AE6A-8FD4C27CBB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8CE6D-56C9-4D06-92FD-A0F1BFD54D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A2804-FAB7-4B66-A979-D9BC5D4D73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FD6AA-9192-4A64-AF83-507B351D27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2FDAD-CDCC-4693-9C2E-83CC9C792AA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365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7AD0A-0761-4AA4-A6A1-59A9705ADE6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065342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39F45-E0F5-4F0C-8E76-719F3F6B8D0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7182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82FC5-F9A1-4E5C-B68D-5BBF86C8F76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115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871C4-A06A-4049-BDE7-7153AE4E28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A3CF-9E51-4F8A-9E23-91390448D41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66170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BA04F-D542-434D-9565-B76AD4B800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85617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A8265-74EA-409B-B1D8-9737BFAE503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881754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8ABE1-257F-4CF5-96DE-BBDAC28714A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1131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38D56-2E67-403B-88DD-94B54788A17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25317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F4B07-869C-4321-AE87-32236CC4BD4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40935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9A9A2-6FAA-4450-ABF3-3DE66CFAA8C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71531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50360-3F1B-4E31-A03E-F108B28D5D2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81587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F24AF-7C52-4AEB-9C79-0B73DD4FDDF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56502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6469-1257-4EE8-88A3-344F8DC9933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881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0ABB-28E1-4961-8080-279DB19B05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4FF0-653B-4A3E-BE66-BBB23FC002D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31361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8FE9-73CA-4D5B-AA1E-0876100DEFD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001343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D4739-1F83-40D1-B239-2A87486A84C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875283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E8D0D-0A6E-4BA2-AB78-50F7D5ACE0E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98149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6165-4934-4C77-959E-CE046B818D9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14223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>
            <a:lvl1pPr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05623-146E-4D33-AD3C-45B6FF28415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285369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E5B23-E8DF-4A2D-B734-4214C7F6DFF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76850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803C7-C55B-4801-8F81-6EE827D0C68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4256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3F36A-1011-411F-B2D3-73F7DAA310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7AD0A-0761-4AA4-A6A1-59A9705ADE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DAE67-C952-4B80-BB45-01F51370DC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60E44-B3CB-4708-895B-22A95A91B8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18B89-DE96-45BF-BFAE-2448F468B4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81C4-2525-470E-A1CE-2E8ED71A64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7ED8-6556-4D47-BB34-899EB6427D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7F84B-6240-4EE6-8190-1D45506C62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D81C7-4178-4EE3-9F18-7C99175689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B39CD-3F68-409D-9D4F-9BAE6A3618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D931E-7094-4005-957E-C17A572921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DFC9E-B852-4AA8-B191-513D765F76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39F45-E0F5-4F0C-8E76-719F3F6B8D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C7A4B-1E49-43E4-8A43-ED416310D2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C170-486F-4B9C-93C0-A96B58B8BD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17D84-2C83-43A4-A09E-F5D17B4105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3031C-3379-48F7-9B1F-A7D577E452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8A608-1272-4488-AF6C-CFABB63C32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92583-1B02-429E-9CFC-8170AF2C42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E165-8E87-4955-9AE9-617B0AD7CF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BB8BC-E5CD-4FAE-86A0-51493F4E5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AD2D4-F650-4557-AC4A-CEBECEEFB6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1A39D-D930-450D-BE10-7C5A702CD7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82FC5-F9A1-4E5C-B68D-5BBF86C8F7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4CBA4-8C1B-4794-93A2-FB9ADD19C9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D1F40-DA3A-4DAC-B01D-3E89C248FD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D7FE8-96A2-45E7-934D-C6F1EADDED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F0262-77C9-4EFA-940B-AC4505C61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D0BEC-0F61-4C49-9EC7-51E40401ED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F4069-ED1B-4327-BB3B-2D011FA172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EF122-843F-4A0E-8F9A-7C5D8801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3E717-BE7F-4BA6-9BB1-14AE2DC7F4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1DA3F-458E-4624-B77D-9FD960B566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7C235-D91B-4A4D-B04A-CF134DDE2C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A3CF-9E51-4F8A-9E23-91390448D4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A217B-C5A3-4F5A-8F31-D391CCC7D3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7099F-4F1E-4D87-92DB-FCFBF7822F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DA5F0-8D10-455A-88B0-96BC512CDE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85D2-BC6C-4C11-B30A-590E592AA1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5D0CD-735A-484C-BD44-F899214F73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B84F9-52CE-4C3F-AC3D-CB14EFB30A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7079A-5C88-4D00-B654-097B836D31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24C1-46E5-4C37-B320-3C8A1DC2A4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9E376-6E57-4744-8F65-AB7EAC8B06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FA42D-A4AF-4464-9BE8-2EE12CADD3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BA04F-D542-434D-9565-B76AD4B80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22D85-1E44-4FD8-A1FC-CAFF4DA31E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14789-A015-4B66-8E8E-25E997C33C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88DE0-1746-40F4-BD25-22181C3DDE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66FE9-A336-4BE8-A159-DE01B2C79F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DED2F-5D8A-4C62-AAD7-206CD4688F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DFCC0-7E0C-4E6C-B7DA-59EED88311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66C6-415E-484D-A708-1AB12929B4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FDA0-5BEA-4EA8-B74E-BEA5F6F440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1B1A9-14F5-45EC-B8BF-346013313F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8CC3E-334B-4EC7-839B-8355E183C4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A8265-74EA-409B-B1D8-9737BFAE50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73FE-7CB9-46A3-AF86-F5F8350924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1F79C-9253-4580-9E04-4298B52744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2A642-FE6D-4095-AB14-71DBA756B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1B230-BB1F-4A33-B6EA-3CB7BFCA40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56341-50C1-43E4-B4E7-B00D935227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FD438-0D18-46CE-B940-476804A0E5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EF63D-3E71-49D0-A86A-81A3D75E6B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1E960-4789-4928-8AB7-0522C6965C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BA05E-2C6E-4104-BB57-7E1CA1BABB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9CE7E-F517-4365-B7C6-02427ADD2A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8ABE1-257F-4CF5-96DE-BBDAC28714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EBD9F-6E68-4D8F-913E-A768860588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F41D1-1AD9-42BE-A37D-187793972B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0CBD-C6B7-4218-8781-96F41C84DE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50745-6115-4066-96C8-0251843AE4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E4CAB-619E-4964-A7B3-03CB10688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B9757-5F23-4969-AA68-9370C272DA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002C-D226-4176-A6D4-B26C78DD5B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A21E8-5D03-4D6D-8CA6-BE04E354E0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75E2E-F575-4E84-8589-722C292098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733A-5CC6-4945-948E-34EA983BE4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38D56-2E67-403B-88DD-94B54788A1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E2EDB-231C-46F0-A88F-B88E013B8F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72A30-2C81-45E3-A8E0-09F1CAACB3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10F-D8EF-49D6-8371-EA01D8AD8A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A5155-5FF2-48A8-90FE-54021A1BE0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F2422-B994-472E-9527-628A52BAEF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33112-8A66-4210-8562-9BFEAFBACC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7C6FB-5784-43B8-9270-412B6D6688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70711-C22B-4A17-9E8C-D0C47FF12D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FD308-4A37-4A9E-BCBD-82E2CDBC6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D464F-B9B8-46DD-A0E4-FB4EBDE4D5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grpSp>
          <p:nvGrpSpPr>
            <p:cNvPr id="3994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1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995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995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1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DE05A3BD-78EA-4264-9018-5478105EB6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solidFill>
                  <a:schemeClr val="tx1"/>
                </a:solidFill>
                <a:effectLst/>
                <a:latin typeface="Arial Black" pitchFamily="34" charset="0"/>
              </a:defRPr>
            </a:lvl1pPr>
          </a:lstStyle>
          <a:p>
            <a:pPr>
              <a:defRPr/>
            </a:pPr>
            <a:fld id="{3F621F50-0960-4827-A6A8-6AA169743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44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5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5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45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6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46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573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6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829" r:id="rId10"/>
    <p:sldLayoutId id="21474838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634B658-3139-4C67-9C4B-BD70A3412C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CE52D089-DE8E-4A6A-A925-A35DE88DD0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0C3CD14-1BAB-407A-9794-A5954B251A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D812A36F-337D-418D-AF06-790EBA7F57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60A867A-847B-4F19-9608-A894B31498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2400" u="none">
                <a:solidFill>
                  <a:srgbClr val="000000"/>
                </a:solidFill>
              </a:endParaRPr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rgbClr val="000000"/>
                </a:solidFill>
              </a:endParaRPr>
            </a:p>
          </p:txBody>
        </p:sp>
        <p:grpSp>
          <p:nvGrpSpPr>
            <p:cNvPr id="3994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1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  <p:sp>
            <p:nvSpPr>
              <p:cNvPr id="30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cs-CZ" sz="2400" u="none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995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995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1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3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DE05A3BD-78EA-4264-9018-5478105EB6D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3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solidFill>
                  <a:schemeClr val="tx1"/>
                </a:solidFill>
                <a:effectLst/>
                <a:latin typeface="Arial Black" pitchFamily="34" charset="0"/>
              </a:defRPr>
            </a:lvl1pPr>
          </a:lstStyle>
          <a:p>
            <a:pPr>
              <a:defRPr/>
            </a:pPr>
            <a:fld id="{3F621F50-0960-4827-A6A8-6AA169743F6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44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2400" u="none">
                <a:solidFill>
                  <a:srgbClr val="000000"/>
                </a:solidFill>
              </a:endParaRPr>
            </a:p>
          </p:txBody>
        </p:sp>
        <p:sp>
          <p:nvSpPr>
            <p:cNvPr id="10445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rgbClr val="000000"/>
                </a:solidFill>
              </a:endParaRPr>
            </a:p>
          </p:txBody>
        </p:sp>
        <p:sp>
          <p:nvSpPr>
            <p:cNvPr id="10445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10445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rgbClr val="666699"/>
                </a:solidFill>
                <a:latin typeface="Arial" charset="0"/>
              </a:endParaRPr>
            </a:p>
          </p:txBody>
        </p:sp>
        <p:sp>
          <p:nvSpPr>
            <p:cNvPr id="10445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rgbClr val="000000"/>
                </a:solidFill>
              </a:endParaRPr>
            </a:p>
          </p:txBody>
        </p:sp>
        <p:sp>
          <p:nvSpPr>
            <p:cNvPr id="10446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rgbClr val="9999CC"/>
                </a:solidFill>
                <a:latin typeface="Arial" charset="0"/>
              </a:endParaRPr>
            </a:p>
          </p:txBody>
        </p:sp>
        <p:sp>
          <p:nvSpPr>
            <p:cNvPr id="10446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rgbClr val="9999CC"/>
                </a:solidFill>
                <a:latin typeface="Arial" charset="0"/>
              </a:endParaRPr>
            </a:p>
          </p:txBody>
        </p:sp>
      </p:grpSp>
      <p:sp>
        <p:nvSpPr>
          <p:cNvPr id="573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2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2660A0A-EAF3-49C5-87A2-877B90DD4D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solidFill>
                  <a:schemeClr val="tx1"/>
                </a:solidFill>
                <a:effectLst/>
                <a:latin typeface="Arial Black" pitchFamily="34" charset="0"/>
              </a:defRPr>
            </a:lvl1pPr>
          </a:lstStyle>
          <a:p>
            <a:pPr>
              <a:defRPr/>
            </a:pPr>
            <a:fld id="{8F40B794-3FA6-4268-BD08-86D3EDBBD0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44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5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5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45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latin typeface="Arial" charset="0"/>
              </a:endParaRPr>
            </a:p>
          </p:txBody>
        </p:sp>
        <p:sp>
          <p:nvSpPr>
            <p:cNvPr id="10445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2400" u="none">
                <a:solidFill>
                  <a:schemeClr val="tx1"/>
                </a:solidFill>
              </a:endParaRPr>
            </a:p>
          </p:txBody>
        </p:sp>
        <p:sp>
          <p:nvSpPr>
            <p:cNvPr id="10446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46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cs-CZ" sz="1800" u="none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4302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E922491-6730-4A10-8ACB-268EFAC382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203CB95-5957-4FEF-B342-7D27BDFE26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9FA4168-B857-4DEC-9180-645E543AAA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FDD83430-CDF2-4601-B99E-C7F72AE9B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21E5354-7C88-482E-BE6E-DF8F9E5BBA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DDC9A36C-D643-4AC5-9D24-02C794F6D1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7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71800" y="2276872"/>
            <a:ext cx="6048672" cy="1470025"/>
          </a:xfrm>
          <a:ln>
            <a:noFill/>
          </a:ln>
        </p:spPr>
        <p:txBody>
          <a:bodyPr/>
          <a:lstStyle/>
          <a:p>
            <a:r>
              <a:rPr lang="cs-CZ" sz="4000" b="1" dirty="0" smtClean="0">
                <a:solidFill>
                  <a:schemeClr val="bg1"/>
                </a:solidFill>
                <a:latin typeface="Cambria" pitchFamily="18" charset="0"/>
              </a:rPr>
              <a:t>Voda pohledem historie</a:t>
            </a:r>
            <a:endParaRPr lang="cs-CZ" sz="4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2052" name="Picture 4" descr="VŠECHNALOGABAR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229200"/>
            <a:ext cx="5761038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87624" y="6309320"/>
            <a:ext cx="712879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0" hangingPunct="0">
              <a:spcBef>
                <a:spcPct val="20000"/>
              </a:spcBef>
              <a:buClr>
                <a:srgbClr val="00007D"/>
              </a:buClr>
              <a:buSzPct val="75000"/>
            </a:pPr>
            <a:r>
              <a:rPr lang="cs-CZ" sz="1200" u="none" dirty="0" smtClean="0">
                <a:solidFill>
                  <a:srgbClr val="666699"/>
                </a:solidFill>
                <a:latin typeface="Arial"/>
                <a:ea typeface="Calibri"/>
              </a:rPr>
              <a:t>Tento projekt je spolufinancován Evropským sociálním fondem a státním rozpočtem České republiky</a:t>
            </a:r>
            <a:endParaRPr lang="cs-CZ" sz="1200" u="none" kern="0" dirty="0" smtClean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Josef </a:t>
            </a:r>
            <a:r>
              <a:rPr lang="cs-CZ" dirty="0" err="1" smtClean="0"/>
              <a:t>Černotík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8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1171575"/>
          </a:xfrm>
        </p:spPr>
        <p:txBody>
          <a:bodyPr/>
          <a:lstStyle/>
          <a:p>
            <a:r>
              <a:rPr lang="cs-CZ" dirty="0" smtClean="0"/>
              <a:t>Vývoj člověka a voda</a:t>
            </a:r>
            <a:endParaRPr lang="cs-CZ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36912"/>
            <a:ext cx="8229600" cy="2591618"/>
          </a:xfrm>
        </p:spPr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ývoj tělní termoregulace, tvorba potu</a:t>
            </a:r>
          </a:p>
          <a:p>
            <a:r>
              <a:rPr lang="cs-CZ" dirty="0"/>
              <a:t>b</a:t>
            </a:r>
            <a:r>
              <a:rPr lang="cs-CZ" dirty="0" smtClean="0"/>
              <a:t>udování plavidel, vorů, lodí</a:t>
            </a:r>
          </a:p>
          <a:p>
            <a:r>
              <a:rPr lang="cs-CZ" dirty="0"/>
              <a:t>z</a:t>
            </a:r>
            <a:r>
              <a:rPr lang="cs-CZ" dirty="0" smtClean="0"/>
              <a:t>emědělství, závlahy</a:t>
            </a:r>
            <a:endParaRPr lang="cs-CZ" dirty="0"/>
          </a:p>
          <a:p>
            <a:endParaRPr lang="cs-CZ" dirty="0" smtClean="0"/>
          </a:p>
          <a:p>
            <a:pPr>
              <a:buNone/>
            </a:pPr>
            <a:endParaRPr lang="cs-CZ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>
              <a:solidFill>
                <a:srgbClr val="666699"/>
              </a:solidFill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27550" y="3365500"/>
          <a:ext cx="889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7" name="Rovnice" r:id="rId3" imgW="88560" imgH="126720" progId="Equation.3">
                  <p:embed/>
                </p:oleObj>
              </mc:Choice>
              <mc:Fallback>
                <p:oleObj name="Rovnice" r:id="rId3" imgW="8856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3365500"/>
                        <a:ext cx="88900" cy="12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>
              <a:solidFill>
                <a:srgbClr val="66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83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71575"/>
          </a:xfrm>
        </p:spPr>
        <p:txBody>
          <a:bodyPr/>
          <a:lstStyle/>
          <a:p>
            <a:r>
              <a:rPr lang="cs-CZ" dirty="0" smtClean="0"/>
              <a:t>Antické období</a:t>
            </a:r>
            <a:endParaRPr lang="cs-CZ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endParaRPr lang="cs-CZ" b="1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>
              <a:solidFill>
                <a:srgbClr val="666699"/>
              </a:solidFill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27550" y="3365500"/>
          <a:ext cx="889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90" name="Rovnice" r:id="rId3" imgW="88560" imgH="126720" progId="Equation.3">
                  <p:embed/>
                </p:oleObj>
              </mc:Choice>
              <mc:Fallback>
                <p:oleObj name="Rovnice" r:id="rId3" imgW="8856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3365500"/>
                        <a:ext cx="88900" cy="12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>
              <a:solidFill>
                <a:srgbClr val="666699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340768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3200" u="none" kern="0" dirty="0">
              <a:solidFill>
                <a:srgbClr val="000000"/>
              </a:solidFill>
              <a:latin typeface="Calibri"/>
            </a:endParaRPr>
          </a:p>
          <a:p>
            <a:pPr marL="342900" lvl="0" indent="-342900" algn="l" eaLnBrk="0" hangingPunct="0"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sz="3200" u="none" kern="0" dirty="0">
                <a:solidFill>
                  <a:srgbClr val="000000"/>
                </a:solidFill>
                <a:latin typeface="Calibri"/>
              </a:rPr>
              <a:t>ř</a:t>
            </a:r>
            <a:r>
              <a:rPr lang="cs-CZ" sz="3200" u="none" kern="0" dirty="0" smtClean="0">
                <a:solidFill>
                  <a:srgbClr val="000000"/>
                </a:solidFill>
                <a:latin typeface="Calibri"/>
              </a:rPr>
              <a:t>ecké filozofické školy (Thales z </a:t>
            </a:r>
            <a:r>
              <a:rPr lang="cs-CZ" sz="3200" u="none" kern="0" dirty="0" err="1" smtClean="0">
                <a:solidFill>
                  <a:srgbClr val="000000"/>
                </a:solidFill>
                <a:latin typeface="Calibri"/>
              </a:rPr>
              <a:t>Milétu</a:t>
            </a:r>
            <a:r>
              <a:rPr lang="cs-CZ" sz="3200" u="none" kern="0" dirty="0" smtClean="0">
                <a:solidFill>
                  <a:srgbClr val="000000"/>
                </a:solidFill>
                <a:latin typeface="Calibri"/>
              </a:rPr>
              <a:t>, Aristoteles)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sz="3200" u="none" kern="0" dirty="0" smtClean="0">
                <a:solidFill>
                  <a:srgbClr val="000000"/>
                </a:solidFill>
                <a:latin typeface="Calibri"/>
              </a:rPr>
              <a:t>vznik křesťanství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sz="3200" u="none" kern="0" dirty="0">
                <a:solidFill>
                  <a:srgbClr val="000000"/>
                </a:solidFill>
                <a:latin typeface="Calibri"/>
              </a:rPr>
              <a:t>ř</a:t>
            </a:r>
            <a:r>
              <a:rPr lang="cs-CZ" sz="3200" u="none" kern="0" dirty="0" smtClean="0">
                <a:solidFill>
                  <a:srgbClr val="000000"/>
                </a:solidFill>
                <a:latin typeface="Calibri"/>
              </a:rPr>
              <a:t>ímské vodní stavby (přístavy, mola, ochranné zdi, majáky, silniční příkopy)</a:t>
            </a:r>
            <a:endParaRPr lang="cs-CZ" sz="3200" u="none" kern="0" dirty="0">
              <a:solidFill>
                <a:srgbClr val="000000"/>
              </a:solidFill>
              <a:latin typeface="Calibri"/>
            </a:endParaRPr>
          </a:p>
          <a:p>
            <a:pPr marL="342900" lvl="0" indent="-342900" algn="l" eaLnBrk="0" hangingPunct="0"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sz="3200" u="none" kern="0" dirty="0" smtClean="0">
              <a:solidFill>
                <a:srgbClr val="000000"/>
              </a:solidFill>
              <a:latin typeface="Calibri"/>
            </a:endParaRPr>
          </a:p>
          <a:p>
            <a:pPr marL="342900" lvl="0" indent="-342900" algn="l" eaLnBrk="0" hangingPunct="0">
              <a:spcBef>
                <a:spcPct val="20000"/>
              </a:spcBef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sz="3200" u="none" kern="0" dirty="0">
              <a:solidFill>
                <a:srgbClr val="000000"/>
              </a:solidFill>
              <a:latin typeface="Calibri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02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Středověká vodní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odní hamry pro výrobu železa</a:t>
            </a:r>
          </a:p>
          <a:p>
            <a:r>
              <a:rPr lang="cs-CZ" dirty="0"/>
              <a:t>d</a:t>
            </a:r>
            <a:r>
              <a:rPr lang="cs-CZ" dirty="0" smtClean="0"/>
              <a:t>alší aplikace vodních kol (mlýny, pohon pil a dalších dřevoobráběcích strojů)</a:t>
            </a:r>
          </a:p>
          <a:p>
            <a:r>
              <a:rPr lang="cs-CZ" dirty="0"/>
              <a:t>b</a:t>
            </a:r>
            <a:r>
              <a:rPr lang="cs-CZ" dirty="0" smtClean="0"/>
              <a:t>udování rybníků zejména v jižních Čechách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17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Vodní umění v dolech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erpání vody z dolů</a:t>
            </a:r>
          </a:p>
          <a:p>
            <a:r>
              <a:rPr lang="cs-CZ" dirty="0"/>
              <a:t>p</a:t>
            </a:r>
            <a:r>
              <a:rPr lang="cs-CZ" dirty="0" smtClean="0"/>
              <a:t>ístové čerpadlo</a:t>
            </a:r>
          </a:p>
          <a:p>
            <a:r>
              <a:rPr lang="cs-CZ" dirty="0" smtClean="0"/>
              <a:t>Torricelliho výzkum pístového čerpadla</a:t>
            </a:r>
          </a:p>
          <a:p>
            <a:r>
              <a:rPr lang="cs-CZ" dirty="0"/>
              <a:t>o</a:t>
            </a:r>
            <a:r>
              <a:rPr lang="cs-CZ" dirty="0" smtClean="0"/>
              <a:t>bjev atmosférického tlaku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220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Osvícenství a voda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rozlišení tepla a teploty</a:t>
            </a:r>
          </a:p>
          <a:p>
            <a:r>
              <a:rPr lang="cs-CZ" dirty="0" smtClean="0"/>
              <a:t>měření teploty – Fahrenheit a Celsius</a:t>
            </a:r>
          </a:p>
          <a:p>
            <a:r>
              <a:rPr lang="cs-CZ" dirty="0" smtClean="0"/>
              <a:t>kalorimetr – měření tepla (Joseph Black)</a:t>
            </a:r>
          </a:p>
          <a:p>
            <a:r>
              <a:rPr lang="cs-CZ" dirty="0" smtClean="0"/>
              <a:t>parní stroj – počátek průmyslové výroby</a:t>
            </a:r>
          </a:p>
          <a:p>
            <a:r>
              <a:rPr lang="cs-CZ" dirty="0" smtClean="0"/>
              <a:t>teorie parního stroje – vznik termodynamiky a kinetické teorie plynů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974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71600"/>
          </a:xfrm>
        </p:spPr>
        <p:txBody>
          <a:bodyPr/>
          <a:lstStyle/>
          <a:p>
            <a:r>
              <a:rPr lang="cs-CZ" dirty="0" smtClean="0"/>
              <a:t>Věda v 19.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92488"/>
          </a:xfrm>
        </p:spPr>
        <p:txBody>
          <a:bodyPr/>
          <a:lstStyle/>
          <a:p>
            <a:r>
              <a:rPr lang="cs-CZ" dirty="0" smtClean="0"/>
              <a:t>konstrukce galvanických článků  využívajících jako elektrolyt vodné roztoky kyselin</a:t>
            </a:r>
          </a:p>
          <a:p>
            <a:r>
              <a:rPr lang="cs-CZ" dirty="0" smtClean="0"/>
              <a:t>objev elektrolýzy vodných roztoků solí</a:t>
            </a:r>
          </a:p>
          <a:p>
            <a:r>
              <a:rPr lang="cs-CZ" dirty="0" smtClean="0"/>
              <a:t>výzkum osmotického tlaku, tlaku par rozpouštědla nad roztokem</a:t>
            </a:r>
          </a:p>
          <a:p>
            <a:r>
              <a:rPr lang="cs-CZ" dirty="0" smtClean="0"/>
              <a:t>Arrheniova teorie disociace solí umožňující poprvé vysvětlit celou skupinu reakcí (acidobazických)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729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výzkum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 vlastností těžké vody</a:t>
            </a:r>
          </a:p>
          <a:p>
            <a:r>
              <a:rPr lang="cs-CZ" dirty="0" smtClean="0"/>
              <a:t>objasňování mechanismů ionizace vody</a:t>
            </a:r>
          </a:p>
          <a:p>
            <a:r>
              <a:rPr lang="cs-CZ" dirty="0" smtClean="0"/>
              <a:t>hledání „umělé fotosyntézy“ – jak využít sluneční světlo pro průmyslové štěpení vody na vodík a kyslík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34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57200"/>
            <a:ext cx="7787208" cy="955576"/>
          </a:xfrm>
        </p:spPr>
        <p:txBody>
          <a:bodyPr/>
          <a:lstStyle/>
          <a:p>
            <a:r>
              <a:rPr lang="cs-CZ" dirty="0" smtClean="0"/>
              <a:t>Použitá a doporučená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229600" cy="5328592"/>
          </a:xfrm>
        </p:spPr>
        <p:txBody>
          <a:bodyPr/>
          <a:lstStyle/>
          <a:p>
            <a:pPr lvl="0"/>
            <a:r>
              <a:rPr lang="cs-CZ" sz="1100" dirty="0" smtClean="0"/>
              <a:t>STRATHERN</a:t>
            </a:r>
            <a:r>
              <a:rPr lang="cs-CZ" sz="1100" dirty="0"/>
              <a:t>, Paul. </a:t>
            </a:r>
            <a:r>
              <a:rPr lang="cs-CZ" sz="1100" i="1" dirty="0"/>
              <a:t>Mendělejevův sen: putování po stopách prvků</a:t>
            </a:r>
            <a:r>
              <a:rPr lang="cs-CZ" sz="1100" dirty="0"/>
              <a:t>. 1. vyd. v českém jazyce. Překlad Lucie Černá. Praha: BB/art, 2005, 287 s. ISBN 80-734-1543-7.</a:t>
            </a:r>
          </a:p>
          <a:p>
            <a:pPr lvl="0"/>
            <a:r>
              <a:rPr lang="cs-CZ" sz="1100" dirty="0"/>
              <a:t>BANÝR, Jiří a NOVOTNÝ, Vladimír R. </a:t>
            </a:r>
            <a:r>
              <a:rPr lang="cs-CZ" sz="1100" i="1" dirty="0"/>
              <a:t>Stručné dějiny chemie a chemické výroby.</a:t>
            </a:r>
            <a:r>
              <a:rPr lang="cs-CZ" sz="1100" dirty="0"/>
              <a:t> Praha: SPN, 1986, 146 s.</a:t>
            </a:r>
          </a:p>
          <a:p>
            <a:pPr lvl="0"/>
            <a:r>
              <a:rPr lang="cs-CZ" sz="1100" dirty="0"/>
              <a:t>SOMMER-BATĚK, Alexander. </a:t>
            </a:r>
            <a:r>
              <a:rPr lang="cs-CZ" sz="1100" i="1" dirty="0"/>
              <a:t>Chemické vynálezy a objevy: po cestách lidstva k ovládání hmoty a jejich sil.</a:t>
            </a:r>
            <a:r>
              <a:rPr lang="cs-CZ" sz="1100" dirty="0"/>
              <a:t> Praha: Státní nakladatelství, 1930, 160 s.</a:t>
            </a:r>
          </a:p>
          <a:p>
            <a:pPr lvl="0"/>
            <a:r>
              <a:rPr lang="cs-CZ" sz="1100" dirty="0"/>
              <a:t>RAAB, Miroslav. </a:t>
            </a:r>
            <a:r>
              <a:rPr lang="cs-CZ" sz="1100" i="1" dirty="0"/>
              <a:t>Materiály a člověk: (netradiční úvod do současné materiálové vědy)</a:t>
            </a:r>
            <a:r>
              <a:rPr lang="cs-CZ" sz="1100" dirty="0"/>
              <a:t>. 1. vyd. Praha: Encyklopedický dům, 1999, 228 s. ISBN 80-860-4413-0.</a:t>
            </a:r>
          </a:p>
          <a:p>
            <a:pPr lvl="0"/>
            <a:r>
              <a:rPr lang="cs-CZ" sz="1100" dirty="0"/>
              <a:t>AGRICOLA, </a:t>
            </a:r>
            <a:r>
              <a:rPr lang="cs-CZ" sz="1100" dirty="0" err="1"/>
              <a:t>Georgius</a:t>
            </a:r>
            <a:r>
              <a:rPr lang="cs-CZ" sz="1100" dirty="0"/>
              <a:t>. </a:t>
            </a:r>
            <a:r>
              <a:rPr lang="cs-CZ" sz="1100" i="1" dirty="0"/>
              <a:t>Jiřího </a:t>
            </a:r>
            <a:r>
              <a:rPr lang="cs-CZ" sz="1100" i="1" dirty="0" err="1"/>
              <a:t>Agricoly</a:t>
            </a:r>
            <a:r>
              <a:rPr lang="cs-CZ" sz="1100" i="1" dirty="0"/>
              <a:t> Dvanáct knih o hornictví a hutnictví: Georgii </a:t>
            </a:r>
            <a:r>
              <a:rPr lang="cs-CZ" sz="1100" i="1" dirty="0" err="1"/>
              <a:t>Agticolae</a:t>
            </a:r>
            <a:r>
              <a:rPr lang="cs-CZ" sz="1100" i="1" dirty="0"/>
              <a:t> De re </a:t>
            </a:r>
            <a:r>
              <a:rPr lang="cs-CZ" sz="1100" i="1" dirty="0" err="1"/>
              <a:t>metallica</a:t>
            </a:r>
            <a:r>
              <a:rPr lang="cs-CZ" sz="1100" i="1" dirty="0"/>
              <a:t> </a:t>
            </a:r>
            <a:r>
              <a:rPr lang="cs-CZ" sz="1100" i="1" dirty="0" err="1"/>
              <a:t>libri</a:t>
            </a:r>
            <a:r>
              <a:rPr lang="cs-CZ" sz="1100" i="1" dirty="0"/>
              <a:t> XII / [s použitím českého překladu Bohuslava Ježka a Josefa </a:t>
            </a:r>
            <a:r>
              <a:rPr lang="cs-CZ" sz="1100" i="1" dirty="0" err="1"/>
              <a:t>Hummela</a:t>
            </a:r>
            <a:r>
              <a:rPr lang="cs-CZ" sz="1100" i="1" dirty="0"/>
              <a:t> z prvního českého vydání z roku 1933]</a:t>
            </a:r>
            <a:r>
              <a:rPr lang="cs-CZ" sz="1100" dirty="0"/>
              <a:t>. 1. české vyd. třetího tisíciletí. Ostrava: </a:t>
            </a:r>
            <a:r>
              <a:rPr lang="cs-CZ" sz="1100" dirty="0" err="1"/>
              <a:t>Montanex</a:t>
            </a:r>
            <a:r>
              <a:rPr lang="cs-CZ" sz="1100" dirty="0"/>
              <a:t>, 2001, 546 s. ISBN 80-722-5057-4.</a:t>
            </a:r>
          </a:p>
          <a:p>
            <a:pPr lvl="0"/>
            <a:r>
              <a:rPr lang="cs-CZ" sz="1100" dirty="0"/>
              <a:t>KARPENKO, Vladimír. </a:t>
            </a:r>
            <a:r>
              <a:rPr lang="cs-CZ" sz="1100" i="1" dirty="0"/>
              <a:t>Alchymie - dcera omylu</a:t>
            </a:r>
            <a:r>
              <a:rPr lang="cs-CZ" sz="1100" dirty="0"/>
              <a:t>. 1. vyd. Praha: Práce, 1988, 327 s.</a:t>
            </a:r>
          </a:p>
          <a:p>
            <a:pPr lvl="0"/>
            <a:r>
              <a:rPr lang="cs-CZ" sz="1100" dirty="0"/>
              <a:t>KARPENKO, Vladimír. </a:t>
            </a:r>
            <a:r>
              <a:rPr lang="cs-CZ" sz="1100" i="1" dirty="0"/>
              <a:t>Alchymie: svět pohádek a legend</a:t>
            </a:r>
            <a:r>
              <a:rPr lang="cs-CZ" sz="1100" dirty="0"/>
              <a:t>. 1. vyd. Praha: Academia, 2008, 389 s. Galileo, sv. 19. ISBN 978-802-0015-792.</a:t>
            </a:r>
          </a:p>
          <a:p>
            <a:pPr lvl="0"/>
            <a:r>
              <a:rPr lang="cs-CZ" sz="1100" dirty="0"/>
              <a:t>KARPENKO, Vladimír. </a:t>
            </a:r>
            <a:r>
              <a:rPr lang="cs-CZ" sz="1100" i="1" dirty="0"/>
              <a:t>Alchymie: nauka mezi snem a skutečností</a:t>
            </a:r>
            <a:r>
              <a:rPr lang="cs-CZ" sz="1100" dirty="0"/>
              <a:t>. 1. vyd. Praha: Academia, 2007, 521 s. ISBN 978-80-200-1491-7.</a:t>
            </a:r>
          </a:p>
          <a:p>
            <a:pPr lvl="0"/>
            <a:r>
              <a:rPr lang="cs-CZ" sz="1100" dirty="0"/>
              <a:t>VÁGNER, Petr. </a:t>
            </a:r>
            <a:r>
              <a:rPr lang="cs-CZ" sz="1100" i="1" dirty="0" err="1"/>
              <a:t>Theatrum</a:t>
            </a:r>
            <a:r>
              <a:rPr lang="cs-CZ" sz="1100" i="1" dirty="0"/>
              <a:t> </a:t>
            </a:r>
            <a:r>
              <a:rPr lang="cs-CZ" sz="1100" i="1" dirty="0" err="1"/>
              <a:t>chemicum</a:t>
            </a:r>
            <a:r>
              <a:rPr lang="cs-CZ" sz="1100" i="1" dirty="0"/>
              <a:t>: kapitoly z </a:t>
            </a:r>
            <a:r>
              <a:rPr lang="cs-CZ" sz="1100" i="1" dirty="0" err="1"/>
              <a:t>dějin</a:t>
            </a:r>
            <a:r>
              <a:rPr lang="cs-CZ" sz="1100" i="1" dirty="0"/>
              <a:t> alchymie</a:t>
            </a:r>
            <a:r>
              <a:rPr lang="cs-CZ" sz="1100" dirty="0"/>
              <a:t>. 1. vyd. Praha: Paseka, 1995, 133 s. ISBN 80-718-5027-6.</a:t>
            </a:r>
          </a:p>
          <a:p>
            <a:pPr lvl="0"/>
            <a:r>
              <a:rPr lang="cs-CZ" sz="1100" dirty="0"/>
              <a:t>ALLEAU, René, CANSELIET, Eugene a BARMSKÝ, </a:t>
            </a:r>
            <a:r>
              <a:rPr lang="cs-CZ" sz="1100" dirty="0" err="1"/>
              <a:t>Huginus</a:t>
            </a:r>
            <a:r>
              <a:rPr lang="cs-CZ" sz="1100" dirty="0"/>
              <a:t>. </a:t>
            </a:r>
            <a:r>
              <a:rPr lang="cs-CZ" sz="1100" i="1" dirty="0"/>
              <a:t>Aspekty tradiční alchymie</a:t>
            </a:r>
            <a:r>
              <a:rPr lang="cs-CZ" sz="1100" dirty="0"/>
              <a:t>. 2. vyd. Praha: </a:t>
            </a:r>
            <a:r>
              <a:rPr lang="cs-CZ" sz="1100" dirty="0" err="1"/>
              <a:t>Merkuryáš</a:t>
            </a:r>
            <a:r>
              <a:rPr lang="cs-CZ" sz="1100" dirty="0"/>
              <a:t>, 1993, 172 s. ISBN 80-900-0217-X.</a:t>
            </a:r>
          </a:p>
          <a:p>
            <a:pPr lvl="0"/>
            <a:r>
              <a:rPr lang="cs-CZ" sz="1100" dirty="0"/>
              <a:t>LEMON, Harvey </a:t>
            </a:r>
            <a:r>
              <a:rPr lang="cs-CZ" sz="1100" dirty="0" err="1"/>
              <a:t>Brace</a:t>
            </a:r>
            <a:r>
              <a:rPr lang="cs-CZ" sz="1100" dirty="0"/>
              <a:t>. </a:t>
            </a:r>
            <a:r>
              <a:rPr lang="cs-CZ" sz="1100" i="1" dirty="0"/>
              <a:t>Od Galilea ke kosmickým paprskům: nový názor na fysiku. </a:t>
            </a:r>
            <a:r>
              <a:rPr lang="cs-CZ" sz="1100" dirty="0"/>
              <a:t>Praha: Sfinx, 1937, 449 s.</a:t>
            </a:r>
          </a:p>
          <a:p>
            <a:pPr lvl="0"/>
            <a:r>
              <a:rPr lang="cs-CZ" sz="1100" i="1" dirty="0"/>
              <a:t>Bible: Písmo svaté Starého a Nového zákona</a:t>
            </a:r>
            <a:r>
              <a:rPr lang="cs-CZ" sz="1100" dirty="0"/>
              <a:t>.  Přeložily ekumenické komise pro Starý a Nový zákon. Praha: Ústřední církevní nakladatelství, 1979, 978 s.</a:t>
            </a:r>
          </a:p>
          <a:p>
            <a:pPr lvl="0"/>
            <a:r>
              <a:rPr lang="cs-CZ" sz="1100" dirty="0"/>
              <a:t>BOWKER, John. </a:t>
            </a:r>
            <a:r>
              <a:rPr lang="cs-CZ" sz="1100" i="1" dirty="0"/>
              <a:t>Bůh a jeho proměny v dějinách náboženství</a:t>
            </a:r>
            <a:r>
              <a:rPr lang="cs-CZ" sz="1100" dirty="0"/>
              <a:t>. 1.vyd. Praha: Knižní klub, 2004, 400 s. ISBN 80-242-1063-0.</a:t>
            </a:r>
          </a:p>
          <a:p>
            <a:pPr lvl="0"/>
            <a:r>
              <a:rPr lang="cs-CZ" sz="1100" dirty="0"/>
              <a:t>NEUBAUER, Zdeněk a ŠKRDLANT, Tomáš. </a:t>
            </a:r>
            <a:r>
              <a:rPr lang="cs-CZ" sz="1100" i="1" dirty="0"/>
              <a:t>Skrytá pravda Země: živly jako archetypy ekologického myšlení</a:t>
            </a:r>
            <a:r>
              <a:rPr lang="cs-CZ" sz="1100" dirty="0"/>
              <a:t>. 1. vyd. Praha: Mladá fronta, 2005, 312 s. ISBN 80-204-1181-X.</a:t>
            </a:r>
          </a:p>
          <a:p>
            <a:pPr lvl="0"/>
            <a:r>
              <a:rPr lang="cs-CZ" sz="1100" dirty="0"/>
              <a:t>PATURI, Felix R. </a:t>
            </a:r>
            <a:r>
              <a:rPr lang="cs-CZ" sz="1100" i="1" dirty="0"/>
              <a:t>Kronika techniky</a:t>
            </a:r>
            <a:r>
              <a:rPr lang="cs-CZ" sz="1100" dirty="0"/>
              <a:t>. 1. vyd. Praha: Fortuna </a:t>
            </a:r>
            <a:r>
              <a:rPr lang="cs-CZ" sz="1100" dirty="0" err="1"/>
              <a:t>Print</a:t>
            </a:r>
            <a:r>
              <a:rPr lang="cs-CZ" sz="1100" dirty="0"/>
              <a:t>, 1993, 651 s.</a:t>
            </a:r>
          </a:p>
          <a:p>
            <a:pPr lvl="0"/>
            <a:r>
              <a:rPr lang="cs-CZ" sz="1100" dirty="0"/>
              <a:t>WESTAWAY, F. </a:t>
            </a:r>
            <a:r>
              <a:rPr lang="cs-CZ" sz="1100" i="1" dirty="0"/>
              <a:t>Objevy bez konce: 3000 let zkoumání přírody a světa</a:t>
            </a:r>
            <a:r>
              <a:rPr lang="cs-CZ" sz="1100" dirty="0"/>
              <a:t>. Praha: Fr. Borový, 1937, 553 s. Sbírka ilustrovaných cestopisů a monografií, řada II.</a:t>
            </a:r>
          </a:p>
          <a:p>
            <a:pPr lvl="0"/>
            <a:r>
              <a:rPr lang="cs-CZ" sz="1100" dirty="0"/>
              <a:t>LENARD, Philipp. </a:t>
            </a:r>
            <a:r>
              <a:rPr lang="cs-CZ" sz="1100" i="1" dirty="0"/>
              <a:t>Velcí přírodozpytci: dějiny přírodovědného bádání v životopisech</a:t>
            </a:r>
            <a:r>
              <a:rPr lang="cs-CZ" sz="1100" dirty="0"/>
              <a:t>. 1. vyd. Praha: Orbis, 1943, 255 s.</a:t>
            </a:r>
          </a:p>
          <a:p>
            <a:pPr lvl="0"/>
            <a:r>
              <a:rPr lang="cs-CZ" sz="1100" i="1" dirty="0"/>
              <a:t>Kronika lidstva</a:t>
            </a:r>
            <a:r>
              <a:rPr lang="cs-CZ" sz="1100" dirty="0"/>
              <a:t>. 5. vyd. Praha: Fortuna </a:t>
            </a:r>
            <a:r>
              <a:rPr lang="cs-CZ" sz="1100" dirty="0" err="1"/>
              <a:t>Print</a:t>
            </a:r>
            <a:r>
              <a:rPr lang="cs-CZ" sz="1100" dirty="0"/>
              <a:t>, 1998, 1294 s. ISBN 80-858-7362-1.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850481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chemie PowerPoint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chemie projekt Voda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_Pixel">
  <a:themeElements>
    <a:clrScheme name="2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chemie projekt Voda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Vlastní návrh">
  <a:themeElements>
    <a:clrScheme name="7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7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_Vlastní návrh">
  <a:themeElements>
    <a:clrScheme name="8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Vlastní návrh">
  <a:themeElements>
    <a:clrScheme name="9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9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0_Vlastní návrh">
  <a:themeElements>
    <a:clrScheme name="10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0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0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1_Vlastní návrh">
  <a:themeElements>
    <a:clrScheme name="1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_šablona chemie PowerPoint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chemie projekt Voda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3_Pixel">
  <a:themeElements>
    <a:clrScheme name="2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chemie projekt Voda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Vlastní návrh">
  <a:themeElements>
    <a:clrScheme name="2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Vlastní návrh">
  <a:themeElements>
    <a:clrScheme name="4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4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Vlastní návrh">
  <a:themeElements>
    <a:clrScheme name="5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5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Vlastní návrh">
  <a:themeElements>
    <a:clrScheme name="6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4800" b="0" i="0" u="sng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chemie PowerPoint</Template>
  <TotalTime>141</TotalTime>
  <Words>299</Words>
  <Application>Microsoft Office PowerPoint</Application>
  <PresentationFormat>Předvádění na obrazovce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17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27" baseType="lpstr">
      <vt:lpstr>šablona chemie PowerPoint</vt:lpstr>
      <vt:lpstr>Vlastní návrh</vt:lpstr>
      <vt:lpstr>Pixel</vt:lpstr>
      <vt:lpstr>1_Vlastní návrh</vt:lpstr>
      <vt:lpstr>2_Vlastní návrh</vt:lpstr>
      <vt:lpstr>3_Vlastní návrh</vt:lpstr>
      <vt:lpstr>4_Vlastní návrh</vt:lpstr>
      <vt:lpstr>5_Vlastní návrh</vt:lpstr>
      <vt:lpstr>6_Vlastní návrh</vt:lpstr>
      <vt:lpstr>2_Pixel</vt:lpstr>
      <vt:lpstr>7_Vlastní návrh</vt:lpstr>
      <vt:lpstr>8_Vlastní návrh</vt:lpstr>
      <vt:lpstr>9_Vlastní návrh</vt:lpstr>
      <vt:lpstr>10_Vlastní návrh</vt:lpstr>
      <vt:lpstr>11_Vlastní návrh</vt:lpstr>
      <vt:lpstr>1_šablona chemie PowerPoint</vt:lpstr>
      <vt:lpstr>3_Pixel</vt:lpstr>
      <vt:lpstr>Rovnice</vt:lpstr>
      <vt:lpstr>Voda pohledem historie</vt:lpstr>
      <vt:lpstr>Vývoj člověka a voda</vt:lpstr>
      <vt:lpstr>Antické období</vt:lpstr>
      <vt:lpstr>Středověká vodní díla</vt:lpstr>
      <vt:lpstr>Vodní umění v dolech</vt:lpstr>
      <vt:lpstr>Osvícenství a voda</vt:lpstr>
      <vt:lpstr>Věda v 19. století</vt:lpstr>
      <vt:lpstr>Současný výzkum vody</vt:lpstr>
      <vt:lpstr>Použitá a doporučená 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 v obecné chemii</dc:title>
  <dc:creator>ucitel</dc:creator>
  <cp:lastModifiedBy>Jana Hrabíková</cp:lastModifiedBy>
  <cp:revision>18</cp:revision>
  <dcterms:created xsi:type="dcterms:W3CDTF">2012-07-30T06:50:16Z</dcterms:created>
  <dcterms:modified xsi:type="dcterms:W3CDTF">2014-03-24T06:49:59Z</dcterms:modified>
</cp:coreProperties>
</file>